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427" r:id="rId2"/>
    <p:sldId id="387" r:id="rId3"/>
    <p:sldId id="411" r:id="rId4"/>
    <p:sldId id="428" r:id="rId5"/>
    <p:sldId id="412" r:id="rId6"/>
    <p:sldId id="390" r:id="rId7"/>
    <p:sldId id="391" r:id="rId8"/>
    <p:sldId id="392" r:id="rId9"/>
    <p:sldId id="413" r:id="rId10"/>
    <p:sldId id="429" r:id="rId11"/>
    <p:sldId id="430" r:id="rId12"/>
    <p:sldId id="393" r:id="rId13"/>
    <p:sldId id="394" r:id="rId14"/>
    <p:sldId id="406" r:id="rId15"/>
    <p:sldId id="423" r:id="rId16"/>
    <p:sldId id="424" r:id="rId17"/>
    <p:sldId id="407" r:id="rId18"/>
    <p:sldId id="408" r:id="rId19"/>
    <p:sldId id="431" r:id="rId20"/>
    <p:sldId id="433" r:id="rId21"/>
    <p:sldId id="432" r:id="rId22"/>
    <p:sldId id="434" r:id="rId23"/>
    <p:sldId id="409" r:id="rId24"/>
    <p:sldId id="410" r:id="rId25"/>
  </p:sldIdLst>
  <p:sldSz cx="9144000" cy="6858000" type="screen4x3"/>
  <p:notesSz cx="6797675" cy="9928225"/>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ลักษณะ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ไม่มีลักษณะ ไม่มีเส้นตาราง">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ไม่มีลักษณะ, เส้นตาราง">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65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45659" cy="496412"/>
          </a:xfrm>
          <a:prstGeom prst="rect">
            <a:avLst/>
          </a:prstGeom>
        </p:spPr>
        <p:txBody>
          <a:bodyPr vert="horz" lIns="95571" tIns="47786" rIns="95571" bIns="47786" rtlCol="0"/>
          <a:lstStyle>
            <a:lvl1pPr algn="l">
              <a:defRPr sz="1300"/>
            </a:lvl1pPr>
          </a:lstStyle>
          <a:p>
            <a:endParaRPr lang="th-TH"/>
          </a:p>
        </p:txBody>
      </p:sp>
      <p:sp>
        <p:nvSpPr>
          <p:cNvPr id="4" name="ตัวยึดท้ายกระดาษ 3"/>
          <p:cNvSpPr>
            <a:spLocks noGrp="1"/>
          </p:cNvSpPr>
          <p:nvPr>
            <p:ph type="ftr" sz="quarter" idx="2"/>
          </p:nvPr>
        </p:nvSpPr>
        <p:spPr>
          <a:xfrm>
            <a:off x="0" y="9430091"/>
            <a:ext cx="2945659" cy="496412"/>
          </a:xfrm>
          <a:prstGeom prst="rect">
            <a:avLst/>
          </a:prstGeom>
        </p:spPr>
        <p:txBody>
          <a:bodyPr vert="horz" lIns="95571" tIns="47786" rIns="95571" bIns="47786" rtlCol="0" anchor="b"/>
          <a:lstStyle>
            <a:lvl1pPr algn="l">
              <a:defRPr sz="1300"/>
            </a:lvl1pPr>
          </a:lstStyle>
          <a:p>
            <a:endParaRPr lang="th-TH"/>
          </a:p>
        </p:txBody>
      </p:sp>
      <p:sp>
        <p:nvSpPr>
          <p:cNvPr id="5" name="ตัวยึดหมายเลขภาพนิ่ง 4"/>
          <p:cNvSpPr>
            <a:spLocks noGrp="1"/>
          </p:cNvSpPr>
          <p:nvPr>
            <p:ph type="sldNum" sz="quarter" idx="3"/>
          </p:nvPr>
        </p:nvSpPr>
        <p:spPr>
          <a:xfrm>
            <a:off x="3850443" y="9430091"/>
            <a:ext cx="2945659" cy="496412"/>
          </a:xfrm>
          <a:prstGeom prst="rect">
            <a:avLst/>
          </a:prstGeom>
        </p:spPr>
        <p:txBody>
          <a:bodyPr vert="horz" lIns="95571" tIns="47786" rIns="95571" bIns="47786" rtlCol="0" anchor="b"/>
          <a:lstStyle>
            <a:lvl1pPr algn="r">
              <a:defRPr sz="1300"/>
            </a:lvl1pPr>
          </a:lstStyle>
          <a:p>
            <a:fld id="{B29CB9B8-D8EF-4EAD-BF24-29AC4C536F7F}" type="slidenum">
              <a:rPr lang="th-TH" smtClean="0"/>
              <a:pPr/>
              <a:t>‹#›</a:t>
            </a:fld>
            <a:endParaRPr lang="th-TH"/>
          </a:p>
        </p:txBody>
      </p:sp>
    </p:spTree>
    <p:extLst>
      <p:ext uri="{BB962C8B-B14F-4D97-AF65-F5344CB8AC3E}">
        <p14:creationId xmlns:p14="http://schemas.microsoft.com/office/powerpoint/2010/main" val="7075958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45659" cy="496412"/>
          </a:xfrm>
          <a:prstGeom prst="rect">
            <a:avLst/>
          </a:prstGeom>
        </p:spPr>
        <p:txBody>
          <a:bodyPr vert="horz" lIns="95571" tIns="47786" rIns="95571" bIns="47786" rtlCol="0"/>
          <a:lstStyle>
            <a:lvl1pPr algn="l">
              <a:defRPr sz="1300"/>
            </a:lvl1pPr>
          </a:lstStyle>
          <a:p>
            <a:endParaRPr lang="th-TH"/>
          </a:p>
        </p:txBody>
      </p:sp>
      <p:sp>
        <p:nvSpPr>
          <p:cNvPr id="3" name="ตัวยึดวันที่ 2"/>
          <p:cNvSpPr>
            <a:spLocks noGrp="1"/>
          </p:cNvSpPr>
          <p:nvPr>
            <p:ph type="dt" idx="1"/>
          </p:nvPr>
        </p:nvSpPr>
        <p:spPr>
          <a:xfrm>
            <a:off x="3850443" y="0"/>
            <a:ext cx="2945659" cy="496412"/>
          </a:xfrm>
          <a:prstGeom prst="rect">
            <a:avLst/>
          </a:prstGeom>
        </p:spPr>
        <p:txBody>
          <a:bodyPr vert="horz" lIns="95571" tIns="47786" rIns="95571" bIns="47786" rtlCol="0"/>
          <a:lstStyle>
            <a:lvl1pPr algn="r">
              <a:defRPr sz="1300"/>
            </a:lvl1pPr>
          </a:lstStyle>
          <a:p>
            <a:fld id="{0E8000FC-CDCD-4F15-A918-BDEED0EE8E69}" type="datetimeFigureOut">
              <a:rPr lang="th-TH" smtClean="0"/>
              <a:pPr/>
              <a:t>22/04/62</a:t>
            </a:fld>
            <a:endParaRPr lang="th-TH"/>
          </a:p>
        </p:txBody>
      </p:sp>
      <p:sp>
        <p:nvSpPr>
          <p:cNvPr id="4" name="ตัวยึดรูปบนภาพนิ่ง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71" tIns="47786" rIns="95571" bIns="47786" rtlCol="0" anchor="ctr"/>
          <a:lstStyle/>
          <a:p>
            <a:endParaRPr lang="th-TH"/>
          </a:p>
        </p:txBody>
      </p:sp>
      <p:sp>
        <p:nvSpPr>
          <p:cNvPr id="5" name="ตัวยึดบันทึกย่อ 4"/>
          <p:cNvSpPr>
            <a:spLocks noGrp="1"/>
          </p:cNvSpPr>
          <p:nvPr>
            <p:ph type="body" sz="quarter" idx="3"/>
          </p:nvPr>
        </p:nvSpPr>
        <p:spPr>
          <a:xfrm>
            <a:off x="679768" y="4715907"/>
            <a:ext cx="5438140" cy="4467701"/>
          </a:xfrm>
          <a:prstGeom prst="rect">
            <a:avLst/>
          </a:prstGeom>
        </p:spPr>
        <p:txBody>
          <a:bodyPr vert="horz" lIns="95571" tIns="47786" rIns="95571" bIns="47786" rtlCol="0">
            <a:normAutofit/>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ยึดท้ายกระดาษ 5"/>
          <p:cNvSpPr>
            <a:spLocks noGrp="1"/>
          </p:cNvSpPr>
          <p:nvPr>
            <p:ph type="ftr" sz="quarter" idx="4"/>
          </p:nvPr>
        </p:nvSpPr>
        <p:spPr>
          <a:xfrm>
            <a:off x="0" y="9430091"/>
            <a:ext cx="2945659" cy="496412"/>
          </a:xfrm>
          <a:prstGeom prst="rect">
            <a:avLst/>
          </a:prstGeom>
        </p:spPr>
        <p:txBody>
          <a:bodyPr vert="horz" lIns="95571" tIns="47786" rIns="95571" bIns="47786" rtlCol="0" anchor="b"/>
          <a:lstStyle>
            <a:lvl1pPr algn="l">
              <a:defRPr sz="1300"/>
            </a:lvl1pPr>
          </a:lstStyle>
          <a:p>
            <a:endParaRPr lang="th-TH"/>
          </a:p>
        </p:txBody>
      </p:sp>
      <p:sp>
        <p:nvSpPr>
          <p:cNvPr id="7" name="ตัวยึดหมายเลขภาพนิ่ง 6"/>
          <p:cNvSpPr>
            <a:spLocks noGrp="1"/>
          </p:cNvSpPr>
          <p:nvPr>
            <p:ph type="sldNum" sz="quarter" idx="5"/>
          </p:nvPr>
        </p:nvSpPr>
        <p:spPr>
          <a:xfrm>
            <a:off x="3850443" y="9430091"/>
            <a:ext cx="2945659" cy="496412"/>
          </a:xfrm>
          <a:prstGeom prst="rect">
            <a:avLst/>
          </a:prstGeom>
        </p:spPr>
        <p:txBody>
          <a:bodyPr vert="horz" lIns="95571" tIns="47786" rIns="95571" bIns="47786" rtlCol="0" anchor="b"/>
          <a:lstStyle>
            <a:lvl1pPr algn="r">
              <a:defRPr sz="1300"/>
            </a:lvl1pPr>
          </a:lstStyle>
          <a:p>
            <a:fld id="{3E4C2618-65DA-40CA-9DD0-1184A0651499}" type="slidenum">
              <a:rPr lang="th-TH" smtClean="0"/>
              <a:pPr/>
              <a:t>‹#›</a:t>
            </a:fld>
            <a:endParaRPr lang="th-TH"/>
          </a:p>
        </p:txBody>
      </p:sp>
    </p:spTree>
    <p:extLst>
      <p:ext uri="{BB962C8B-B14F-4D97-AF65-F5344CB8AC3E}">
        <p14:creationId xmlns:p14="http://schemas.microsoft.com/office/powerpoint/2010/main" val="8876318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a:p>
        </p:txBody>
      </p:sp>
    </p:spTree>
    <p:extLst>
      <p:ext uri="{BB962C8B-B14F-4D97-AF65-F5344CB8AC3E}">
        <p14:creationId xmlns:p14="http://schemas.microsoft.com/office/powerpoint/2010/main" val="352146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a:t>คลิกเพื่อแก้ไขลักษณะชื่อเรื่องต้นแบบ</a:t>
            </a:r>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a:t>คลิกเพื่อแก้ไขลักษณะชื่อเรื่องรองต้นแบบ</a:t>
            </a:r>
          </a:p>
        </p:txBody>
      </p:sp>
      <p:sp>
        <p:nvSpPr>
          <p:cNvPr id="4" name="ตัวยึดวันที่ 3"/>
          <p:cNvSpPr>
            <a:spLocks noGrp="1"/>
          </p:cNvSpPr>
          <p:nvPr>
            <p:ph type="dt" sz="half" idx="10"/>
          </p:nvPr>
        </p:nvSpPr>
        <p:spPr/>
        <p:txBody>
          <a:bodyPr/>
          <a:lstStyle/>
          <a:p>
            <a:fld id="{9E4D555A-2259-4850-9E1F-863AB2EEB332}" type="datetime1">
              <a:rPr lang="th-TH" smtClean="0"/>
              <a:pPr/>
              <a:t>22/04/62</a:t>
            </a:fld>
            <a:endParaRPr lang="th-TH"/>
          </a:p>
        </p:txBody>
      </p:sp>
      <p:sp>
        <p:nvSpPr>
          <p:cNvPr id="5" name="ตัวยึดท้ายกระดาษ 4"/>
          <p:cNvSpPr>
            <a:spLocks noGrp="1"/>
          </p:cNvSpPr>
          <p:nvPr>
            <p:ph type="ftr" sz="quarter" idx="11"/>
          </p:nvPr>
        </p:nvSpPr>
        <p:spPr>
          <a:xfrm>
            <a:off x="1907704" y="6356350"/>
            <a:ext cx="5400600" cy="365125"/>
          </a:xfrm>
        </p:spPr>
        <p:txBody>
          <a:bodyPr/>
          <a:lstStyle>
            <a:lvl1pPr>
              <a:defRPr sz="1800" b="1"/>
            </a:lvl1pPr>
          </a:lstStyle>
          <a:p>
            <a:r>
              <a:rPr lang="en-US" dirty="0"/>
              <a:t>204231: Computer Organization and Architecture</a:t>
            </a:r>
            <a:endParaRPr lang="th-TH" dirty="0"/>
          </a:p>
        </p:txBody>
      </p:sp>
      <p:sp>
        <p:nvSpPr>
          <p:cNvPr id="6" name="ตัวยึดหมายเลขภาพนิ่ง 5"/>
          <p:cNvSpPr>
            <a:spLocks noGrp="1"/>
          </p:cNvSpPr>
          <p:nvPr>
            <p:ph type="sldNum" sz="quarter" idx="12"/>
          </p:nvPr>
        </p:nvSpPr>
        <p:spPr/>
        <p:txBody>
          <a:bodyPr/>
          <a:lstStyle>
            <a:lvl1pPr>
              <a:defRPr sz="1800" b="1"/>
            </a:lvl1pPr>
          </a:lstStyle>
          <a:p>
            <a:fld id="{61DCBBE1-314B-45E7-A14D-E54A756E973C}" type="slidenum">
              <a:rPr lang="th-TH" smtClean="0"/>
              <a:pPr/>
              <a:t>‹#›</a:t>
            </a:fld>
            <a:endParaRPr lang="th-T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ข้อความแนวตั้ง 2"/>
          <p:cNvSpPr>
            <a:spLocks noGrp="1"/>
          </p:cNvSpPr>
          <p:nvPr>
            <p:ph type="body" orient="vert" idx="1"/>
          </p:nvPr>
        </p:nvSpPr>
        <p:spPr/>
        <p:txBody>
          <a:bodyPr vert="eaVert"/>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วันที่ 3"/>
          <p:cNvSpPr>
            <a:spLocks noGrp="1"/>
          </p:cNvSpPr>
          <p:nvPr>
            <p:ph type="dt" sz="half" idx="10"/>
          </p:nvPr>
        </p:nvSpPr>
        <p:spPr/>
        <p:txBody>
          <a:bodyPr/>
          <a:lstStyle/>
          <a:p>
            <a:fld id="{EF834C85-CBA4-47F4-BCBF-D1B184A64FA9}" type="datetime1">
              <a:rPr lang="th-TH" smtClean="0"/>
              <a:pPr/>
              <a:t>22/04/62</a:t>
            </a:fld>
            <a:endParaRPr lang="th-TH"/>
          </a:p>
        </p:txBody>
      </p:sp>
      <p:sp>
        <p:nvSpPr>
          <p:cNvPr id="5" name="ตัวยึดท้ายกระดาษ 4"/>
          <p:cNvSpPr>
            <a:spLocks noGrp="1"/>
          </p:cNvSpPr>
          <p:nvPr>
            <p:ph type="ftr" sz="quarter" idx="11"/>
          </p:nvPr>
        </p:nvSpPr>
        <p:spPr/>
        <p:txBody>
          <a:bodyPr/>
          <a:lstStyle/>
          <a:p>
            <a:r>
              <a:rPr lang="en-US"/>
              <a:t>204231: Computer Organization and Architecture</a:t>
            </a:r>
            <a:endParaRPr lang="th-TH"/>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a:t>คลิกเพื่อแก้ไขลักษณะชื่อเรื่องต้นแบบ</a:t>
            </a:r>
          </a:p>
        </p:txBody>
      </p:sp>
      <p:sp>
        <p:nvSpPr>
          <p:cNvPr id="3" name="ตัวยึดข้อความแนวตั้ง 2"/>
          <p:cNvSpPr>
            <a:spLocks noGrp="1"/>
          </p:cNvSpPr>
          <p:nvPr>
            <p:ph type="body" orient="vert" idx="1"/>
          </p:nvPr>
        </p:nvSpPr>
        <p:spPr>
          <a:xfrm>
            <a:off x="457200" y="274638"/>
            <a:ext cx="6019800" cy="5851525"/>
          </a:xfrm>
        </p:spPr>
        <p:txBody>
          <a:bodyPr vert="eaVert"/>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วันที่ 3"/>
          <p:cNvSpPr>
            <a:spLocks noGrp="1"/>
          </p:cNvSpPr>
          <p:nvPr>
            <p:ph type="dt" sz="half" idx="10"/>
          </p:nvPr>
        </p:nvSpPr>
        <p:spPr/>
        <p:txBody>
          <a:bodyPr/>
          <a:lstStyle/>
          <a:p>
            <a:fld id="{300BAD3E-1EE8-4A69-AB08-095656D878BE}" type="datetime1">
              <a:rPr lang="th-TH" smtClean="0"/>
              <a:pPr/>
              <a:t>22/04/62</a:t>
            </a:fld>
            <a:endParaRPr lang="th-TH"/>
          </a:p>
        </p:txBody>
      </p:sp>
      <p:sp>
        <p:nvSpPr>
          <p:cNvPr id="5" name="ตัวยึดท้ายกระดาษ 4"/>
          <p:cNvSpPr>
            <a:spLocks noGrp="1"/>
          </p:cNvSpPr>
          <p:nvPr>
            <p:ph type="ftr" sz="quarter" idx="11"/>
          </p:nvPr>
        </p:nvSpPr>
        <p:spPr/>
        <p:txBody>
          <a:bodyPr/>
          <a:lstStyle/>
          <a:p>
            <a:r>
              <a:rPr lang="en-US"/>
              <a:t>204231: Computer Organization and Architecture</a:t>
            </a:r>
            <a:endParaRPr lang="th-TH"/>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เนื้อหา 2"/>
          <p:cNvSpPr>
            <a:spLocks noGrp="1"/>
          </p:cNvSpPr>
          <p:nvPr>
            <p:ph idx="1"/>
          </p:nvPr>
        </p:nvSpPr>
        <p:spPr/>
        <p:txBody>
          <a:bodyPr/>
          <a:lstStyle/>
          <a:p>
            <a:pPr lvl="0"/>
            <a:r>
              <a:rPr lang="th-TH" dirty="0"/>
              <a:t>คลิกเพื่อแก้ไขลักษณะของข้อความต้นแบบ</a:t>
            </a:r>
          </a:p>
          <a:p>
            <a:pPr lvl="1"/>
            <a:r>
              <a:rPr lang="th-TH" dirty="0"/>
              <a:t>ระดับที่สอง</a:t>
            </a:r>
          </a:p>
          <a:p>
            <a:pPr lvl="2"/>
            <a:r>
              <a:rPr lang="th-TH" dirty="0"/>
              <a:t>ระดับที่สาม</a:t>
            </a:r>
          </a:p>
          <a:p>
            <a:pPr lvl="3"/>
            <a:r>
              <a:rPr lang="th-TH" dirty="0"/>
              <a:t>ระดับที่สี่</a:t>
            </a:r>
          </a:p>
          <a:p>
            <a:pPr lvl="4"/>
            <a:r>
              <a:rPr lang="th-TH" dirty="0"/>
              <a:t>ระดับที่ห้า</a:t>
            </a:r>
          </a:p>
        </p:txBody>
      </p:sp>
      <p:sp>
        <p:nvSpPr>
          <p:cNvPr id="4" name="ตัวยึดวันที่ 3"/>
          <p:cNvSpPr>
            <a:spLocks noGrp="1"/>
          </p:cNvSpPr>
          <p:nvPr>
            <p:ph type="dt" sz="half" idx="10"/>
          </p:nvPr>
        </p:nvSpPr>
        <p:spPr/>
        <p:txBody>
          <a:bodyPr/>
          <a:lstStyle/>
          <a:p>
            <a:fld id="{DEAAB4F0-9DC9-4259-8F92-FF927F13FC03}" type="datetime1">
              <a:rPr lang="th-TH" smtClean="0"/>
              <a:pPr/>
              <a:t>22/04/62</a:t>
            </a:fld>
            <a:endParaRPr lang="th-TH" dirty="0"/>
          </a:p>
        </p:txBody>
      </p:sp>
      <p:sp>
        <p:nvSpPr>
          <p:cNvPr id="5" name="ตัวยึดท้ายกระดาษ 4"/>
          <p:cNvSpPr>
            <a:spLocks noGrp="1"/>
          </p:cNvSpPr>
          <p:nvPr>
            <p:ph type="ftr" sz="quarter" idx="11"/>
          </p:nvPr>
        </p:nvSpPr>
        <p:spPr>
          <a:xfrm>
            <a:off x="2123728" y="6356350"/>
            <a:ext cx="4896544" cy="365125"/>
          </a:xfrm>
        </p:spPr>
        <p:txBody>
          <a:bodyPr/>
          <a:lstStyle>
            <a:lvl1pPr>
              <a:defRPr sz="1400" b="0" i="1">
                <a:solidFill>
                  <a:srgbClr val="898989"/>
                </a:solidFill>
              </a:defRPr>
            </a:lvl1pPr>
          </a:lstStyle>
          <a:p>
            <a:r>
              <a:rPr lang="en-US" dirty="0"/>
              <a:t>204231: Computer Organization and Architecture</a:t>
            </a:r>
            <a:endParaRPr lang="th-TH" dirty="0"/>
          </a:p>
        </p:txBody>
      </p:sp>
      <p:sp>
        <p:nvSpPr>
          <p:cNvPr id="6" name="ตัวยึดหมายเลขภาพนิ่ง 5"/>
          <p:cNvSpPr>
            <a:spLocks noGrp="1"/>
          </p:cNvSpPr>
          <p:nvPr>
            <p:ph type="sldNum" sz="quarter" idx="12"/>
          </p:nvPr>
        </p:nvSpPr>
        <p:spPr/>
        <p:txBody>
          <a:bodyPr/>
          <a:lstStyle>
            <a:lvl1pPr>
              <a:defRPr sz="1800" b="0">
                <a:solidFill>
                  <a:srgbClr val="898989"/>
                </a:solidFill>
              </a:defRPr>
            </a:lvl1pPr>
          </a:lstStyle>
          <a:p>
            <a:fld id="{61DCBBE1-314B-45E7-A14D-E54A756E973C}" type="slidenum">
              <a:rPr lang="th-TH" smtClean="0"/>
              <a:pPr/>
              <a:t>‹#›</a:t>
            </a:fld>
            <a:endParaRPr lang="th-T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a:t>คลิกเพื่อแก้ไขลักษณะชื่อเรื่องต้นแบบ</a:t>
            </a:r>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คลิกเพื่อแก้ไขลักษณะของข้อความต้นแบบ</a:t>
            </a:r>
          </a:p>
        </p:txBody>
      </p:sp>
      <p:sp>
        <p:nvSpPr>
          <p:cNvPr id="4" name="ตัวยึดวันที่ 3"/>
          <p:cNvSpPr>
            <a:spLocks noGrp="1"/>
          </p:cNvSpPr>
          <p:nvPr>
            <p:ph type="dt" sz="half" idx="10"/>
          </p:nvPr>
        </p:nvSpPr>
        <p:spPr/>
        <p:txBody>
          <a:bodyPr/>
          <a:lstStyle/>
          <a:p>
            <a:fld id="{93AB85BB-4B3E-4225-A82F-06F2D35D3144}" type="datetime1">
              <a:rPr lang="th-TH" smtClean="0"/>
              <a:pPr/>
              <a:t>22/04/62</a:t>
            </a:fld>
            <a:endParaRPr lang="th-TH"/>
          </a:p>
        </p:txBody>
      </p:sp>
      <p:sp>
        <p:nvSpPr>
          <p:cNvPr id="5" name="ตัวยึดท้ายกระดาษ 4"/>
          <p:cNvSpPr>
            <a:spLocks noGrp="1"/>
          </p:cNvSpPr>
          <p:nvPr>
            <p:ph type="ftr" sz="quarter" idx="11"/>
          </p:nvPr>
        </p:nvSpPr>
        <p:spPr/>
        <p:txBody>
          <a:bodyPr/>
          <a:lstStyle/>
          <a:p>
            <a:r>
              <a:rPr lang="en-US"/>
              <a:t>204231: Computer Organization and Architecture</a:t>
            </a:r>
            <a:endParaRPr lang="th-TH"/>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ยึดวันที่ 4"/>
          <p:cNvSpPr>
            <a:spLocks noGrp="1"/>
          </p:cNvSpPr>
          <p:nvPr>
            <p:ph type="dt" sz="half" idx="10"/>
          </p:nvPr>
        </p:nvSpPr>
        <p:spPr/>
        <p:txBody>
          <a:bodyPr/>
          <a:lstStyle/>
          <a:p>
            <a:fld id="{6827BA74-E4C1-45A8-946D-F8E39C3B9905}" type="datetime1">
              <a:rPr lang="th-TH" smtClean="0"/>
              <a:pPr/>
              <a:t>22/04/62</a:t>
            </a:fld>
            <a:endParaRPr lang="th-TH"/>
          </a:p>
        </p:txBody>
      </p:sp>
      <p:sp>
        <p:nvSpPr>
          <p:cNvPr id="6" name="ตัวยึดท้ายกระดาษ 5"/>
          <p:cNvSpPr>
            <a:spLocks noGrp="1"/>
          </p:cNvSpPr>
          <p:nvPr>
            <p:ph type="ftr" sz="quarter" idx="11"/>
          </p:nvPr>
        </p:nvSpPr>
        <p:spPr/>
        <p:txBody>
          <a:bodyPr/>
          <a:lstStyle/>
          <a:p>
            <a:r>
              <a:rPr lang="en-US"/>
              <a:t>204231: Computer Organization and Architecture</a:t>
            </a:r>
            <a:endParaRPr lang="th-TH"/>
          </a:p>
        </p:txBody>
      </p:sp>
      <p:sp>
        <p:nvSpPr>
          <p:cNvPr id="7" name="ตัวยึดหมายเลขภาพนิ่ง 6"/>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a:t>คลิกเพื่อแก้ไขลักษณะชื่อเรื่องต้นแบบ</a:t>
            </a:r>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ตัวยึดวันที่ 6"/>
          <p:cNvSpPr>
            <a:spLocks noGrp="1"/>
          </p:cNvSpPr>
          <p:nvPr>
            <p:ph type="dt" sz="half" idx="10"/>
          </p:nvPr>
        </p:nvSpPr>
        <p:spPr/>
        <p:txBody>
          <a:bodyPr/>
          <a:lstStyle/>
          <a:p>
            <a:fld id="{6187FF56-D28E-493E-89C8-0A5DCB1FAAB1}" type="datetime1">
              <a:rPr lang="th-TH" smtClean="0"/>
              <a:pPr/>
              <a:t>22/04/62</a:t>
            </a:fld>
            <a:endParaRPr lang="th-TH"/>
          </a:p>
        </p:txBody>
      </p:sp>
      <p:sp>
        <p:nvSpPr>
          <p:cNvPr id="8" name="ตัวยึดท้ายกระดาษ 7"/>
          <p:cNvSpPr>
            <a:spLocks noGrp="1"/>
          </p:cNvSpPr>
          <p:nvPr>
            <p:ph type="ftr" sz="quarter" idx="11"/>
          </p:nvPr>
        </p:nvSpPr>
        <p:spPr/>
        <p:txBody>
          <a:bodyPr/>
          <a:lstStyle/>
          <a:p>
            <a:r>
              <a:rPr lang="en-US"/>
              <a:t>204231: Computer Organization and Architecture</a:t>
            </a:r>
            <a:endParaRPr lang="th-TH"/>
          </a:p>
        </p:txBody>
      </p:sp>
      <p:sp>
        <p:nvSpPr>
          <p:cNvPr id="9" name="ตัวยึดหมายเลขภาพนิ่ง 8"/>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วันที่ 2"/>
          <p:cNvSpPr>
            <a:spLocks noGrp="1"/>
          </p:cNvSpPr>
          <p:nvPr>
            <p:ph type="dt" sz="half" idx="10"/>
          </p:nvPr>
        </p:nvSpPr>
        <p:spPr/>
        <p:txBody>
          <a:bodyPr/>
          <a:lstStyle/>
          <a:p>
            <a:fld id="{96CC5EA5-8FA6-4079-A90A-8245937BFCDA}" type="datetime1">
              <a:rPr lang="th-TH" smtClean="0"/>
              <a:pPr/>
              <a:t>22/04/62</a:t>
            </a:fld>
            <a:endParaRPr lang="th-TH"/>
          </a:p>
        </p:txBody>
      </p:sp>
      <p:sp>
        <p:nvSpPr>
          <p:cNvPr id="4" name="ตัวยึดท้ายกระดาษ 3"/>
          <p:cNvSpPr>
            <a:spLocks noGrp="1"/>
          </p:cNvSpPr>
          <p:nvPr>
            <p:ph type="ftr" sz="quarter" idx="11"/>
          </p:nvPr>
        </p:nvSpPr>
        <p:spPr/>
        <p:txBody>
          <a:bodyPr/>
          <a:lstStyle/>
          <a:p>
            <a:r>
              <a:rPr lang="en-US"/>
              <a:t>204231: Computer Organization and Architecture</a:t>
            </a:r>
            <a:endParaRPr lang="th-TH"/>
          </a:p>
        </p:txBody>
      </p:sp>
      <p:sp>
        <p:nvSpPr>
          <p:cNvPr id="5" name="ตัวยึดหมายเลขภาพนิ่ง 4"/>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p>
            <a:fld id="{336656CE-A9B7-4FF6-A531-65CFD2BED602}" type="datetime1">
              <a:rPr lang="th-TH" smtClean="0"/>
              <a:pPr/>
              <a:t>22/04/62</a:t>
            </a:fld>
            <a:endParaRPr lang="th-TH"/>
          </a:p>
        </p:txBody>
      </p:sp>
      <p:sp>
        <p:nvSpPr>
          <p:cNvPr id="3" name="ตัวยึดท้ายกระดาษ 2"/>
          <p:cNvSpPr>
            <a:spLocks noGrp="1"/>
          </p:cNvSpPr>
          <p:nvPr>
            <p:ph type="ftr" sz="quarter" idx="11"/>
          </p:nvPr>
        </p:nvSpPr>
        <p:spPr/>
        <p:txBody>
          <a:bodyPr/>
          <a:lstStyle/>
          <a:p>
            <a:r>
              <a:rPr lang="en-US"/>
              <a:t>204231: Computer Organization and Architecture</a:t>
            </a:r>
            <a:endParaRPr lang="th-TH"/>
          </a:p>
        </p:txBody>
      </p:sp>
      <p:sp>
        <p:nvSpPr>
          <p:cNvPr id="4" name="ตัวยึดหมายเลขภาพนิ่ง 3"/>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a:t>คลิกเพื่อแก้ไขลักษณะชื่อเรื่องต้นแบบ</a:t>
            </a:r>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125CC179-985D-4BDF-A1F6-81883CF2CB2E}" type="datetime1">
              <a:rPr lang="th-TH" smtClean="0"/>
              <a:pPr/>
              <a:t>22/04/62</a:t>
            </a:fld>
            <a:endParaRPr lang="th-TH"/>
          </a:p>
        </p:txBody>
      </p:sp>
      <p:sp>
        <p:nvSpPr>
          <p:cNvPr id="6" name="ตัวยึดท้ายกระดาษ 5"/>
          <p:cNvSpPr>
            <a:spLocks noGrp="1"/>
          </p:cNvSpPr>
          <p:nvPr>
            <p:ph type="ftr" sz="quarter" idx="11"/>
          </p:nvPr>
        </p:nvSpPr>
        <p:spPr/>
        <p:txBody>
          <a:bodyPr/>
          <a:lstStyle/>
          <a:p>
            <a:r>
              <a:rPr lang="en-US"/>
              <a:t>204231: Computer Organization and Architecture</a:t>
            </a:r>
            <a:endParaRPr lang="th-TH"/>
          </a:p>
        </p:txBody>
      </p:sp>
      <p:sp>
        <p:nvSpPr>
          <p:cNvPr id="7" name="ตัวยึดหมายเลขภาพนิ่ง 6"/>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a:t>คลิกเพื่อแก้ไขลักษณะชื่อเรื่องต้นแบบ</a:t>
            </a:r>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9EA12E4A-FC2D-4632-8660-BE04CA416C63}" type="datetime1">
              <a:rPr lang="th-TH" smtClean="0"/>
              <a:pPr/>
              <a:t>22/04/62</a:t>
            </a:fld>
            <a:endParaRPr lang="th-TH"/>
          </a:p>
        </p:txBody>
      </p:sp>
      <p:sp>
        <p:nvSpPr>
          <p:cNvPr id="6" name="ตัวยึดท้ายกระดาษ 5"/>
          <p:cNvSpPr>
            <a:spLocks noGrp="1"/>
          </p:cNvSpPr>
          <p:nvPr>
            <p:ph type="ftr" sz="quarter" idx="11"/>
          </p:nvPr>
        </p:nvSpPr>
        <p:spPr/>
        <p:txBody>
          <a:bodyPr/>
          <a:lstStyle/>
          <a:p>
            <a:r>
              <a:rPr lang="en-US"/>
              <a:t>204231: Computer Organization and Architecture</a:t>
            </a:r>
            <a:endParaRPr lang="th-TH"/>
          </a:p>
        </p:txBody>
      </p:sp>
      <p:sp>
        <p:nvSpPr>
          <p:cNvPr id="7" name="ตัวยึดหมายเลขภาพนิ่ง 6"/>
          <p:cNvSpPr>
            <a:spLocks noGrp="1"/>
          </p:cNvSpPr>
          <p:nvPr>
            <p:ph type="sldNum" sz="quarter" idx="12"/>
          </p:nvPr>
        </p:nvSpPr>
        <p:spPr/>
        <p:txBody>
          <a:bodyPr/>
          <a:lstStyle/>
          <a:p>
            <a:fld id="{61DCBBE1-314B-45E7-A14D-E54A756E973C}"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a:t>คลิกเพื่อแก้ไขลักษณะชื่อเรื่องต้นแบบ</a:t>
            </a:r>
          </a:p>
        </p:txBody>
      </p:sp>
      <p:sp>
        <p:nvSpPr>
          <p:cNvPr id="3" name="ตัวยึด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B56AA-0F66-4D86-8AC2-6EEC7A09843A}" type="datetime1">
              <a:rPr lang="th-TH" smtClean="0"/>
              <a:pPr/>
              <a:t>22/04/62</a:t>
            </a:fld>
            <a:endParaRPr lang="th-TH"/>
          </a:p>
        </p:txBody>
      </p:sp>
      <p:sp>
        <p:nvSpPr>
          <p:cNvPr id="5" name="ตัวยึด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204231: Computer Organization and Architecture</a:t>
            </a:r>
            <a:endParaRPr lang="th-TH"/>
          </a:p>
        </p:txBody>
      </p:sp>
      <p:sp>
        <p:nvSpPr>
          <p:cNvPr id="6" name="ตัวยึด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CBBE1-314B-45E7-A14D-E54A756E973C}" type="slidenum">
              <a:rPr lang="th-TH" smtClean="0"/>
              <a:pPr/>
              <a:t>‹#›</a:t>
            </a:fld>
            <a:endParaRPr lang="th-TH"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p:txBody>
          <a:bodyPr>
            <a:normAutofit/>
          </a:bodyPr>
          <a:lstStyle/>
          <a:p>
            <a:r>
              <a:rPr lang="en-US" dirty="0"/>
              <a:t>Computer Architecture</a:t>
            </a:r>
            <a:endParaRPr lang="th-TH" dirty="0"/>
          </a:p>
        </p:txBody>
      </p:sp>
      <p:sp>
        <p:nvSpPr>
          <p:cNvPr id="3" name="ชื่อเรื่องรอง 2"/>
          <p:cNvSpPr>
            <a:spLocks noGrp="1"/>
          </p:cNvSpPr>
          <p:nvPr>
            <p:ph type="subTitle" idx="1"/>
          </p:nvPr>
        </p:nvSpPr>
        <p:spPr>
          <a:xfrm>
            <a:off x="323528" y="3886200"/>
            <a:ext cx="8496944" cy="1195889"/>
          </a:xfrm>
        </p:spPr>
        <p:txBody>
          <a:bodyPr>
            <a:normAutofit/>
          </a:bodyPr>
          <a:lstStyle/>
          <a:p>
            <a:r>
              <a:rPr lang="en-US" dirty="0">
                <a:solidFill>
                  <a:schemeClr val="tx1"/>
                </a:solidFill>
              </a:rPr>
              <a:t>Part V</a:t>
            </a:r>
          </a:p>
          <a:p>
            <a:r>
              <a:rPr lang="en-US" dirty="0">
                <a:solidFill>
                  <a:schemeClr val="tx1"/>
                </a:solidFill>
              </a:rPr>
              <a:t>Arithmetic Algorithms and Memory Address Map</a:t>
            </a:r>
            <a:endParaRPr lang="th-TH" dirty="0">
              <a:solidFill>
                <a:schemeClr val="tx1"/>
              </a:solidFill>
            </a:endParaRPr>
          </a:p>
        </p:txBody>
      </p:sp>
      <p:pic>
        <p:nvPicPr>
          <p:cNvPr id="4" name="รูปภาพ 3" descr="logo.jpg"/>
          <p:cNvPicPr>
            <a:picLocks noChangeAspect="1"/>
          </p:cNvPicPr>
          <p:nvPr/>
        </p:nvPicPr>
        <p:blipFill>
          <a:blip r:embed="rId3" cstate="print"/>
          <a:stretch>
            <a:fillRect/>
          </a:stretch>
        </p:blipFill>
        <p:spPr>
          <a:xfrm>
            <a:off x="3600450" y="404659"/>
            <a:ext cx="1943100" cy="1943100"/>
          </a:xfrm>
          <a:prstGeom prst="rect">
            <a:avLst/>
          </a:prstGeom>
        </p:spPr>
      </p:pic>
      <p:sp>
        <p:nvSpPr>
          <p:cNvPr id="7" name="TextBox 6">
            <a:extLst>
              <a:ext uri="{FF2B5EF4-FFF2-40B4-BE49-F238E27FC236}">
                <a16:creationId xmlns:a16="http://schemas.microsoft.com/office/drawing/2014/main" id="{774D13BC-9625-4128-A9C6-8D6A8C5B5743}"/>
              </a:ext>
            </a:extLst>
          </p:cNvPr>
          <p:cNvSpPr txBox="1"/>
          <p:nvPr/>
        </p:nvSpPr>
        <p:spPr>
          <a:xfrm>
            <a:off x="1" y="6334780"/>
            <a:ext cx="9144000" cy="430887"/>
          </a:xfrm>
          <a:prstGeom prst="rect">
            <a:avLst/>
          </a:prstGeom>
          <a:noFill/>
        </p:spPr>
        <p:txBody>
          <a:bodyPr wrap="square" rtlCol="0">
            <a:spAutoFit/>
          </a:bodyPr>
          <a:lstStyle/>
          <a:p>
            <a:pPr algn="ctr"/>
            <a:r>
              <a:rPr lang="en-US" sz="2200" i="1" dirty="0">
                <a:solidFill>
                  <a:schemeClr val="bg1">
                    <a:lumMod val="50000"/>
                  </a:schemeClr>
                </a:solidFill>
              </a:rPr>
              <a:t>Department of Computer Science, Faculty of Science, Chiang Mai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for Multiply Operation</a:t>
            </a:r>
            <a:endParaRPr lang="th-TH" dirty="0"/>
          </a:p>
        </p:txBody>
      </p:sp>
      <p:sp>
        <p:nvSpPr>
          <p:cNvPr id="3" name="Content Placeholder 2"/>
          <p:cNvSpPr>
            <a:spLocks noGrp="1"/>
          </p:cNvSpPr>
          <p:nvPr>
            <p:ph idx="1"/>
          </p:nvPr>
        </p:nvSpPr>
        <p:spPr/>
        <p:txBody>
          <a:bodyPr>
            <a:normAutofit/>
          </a:bodyPr>
          <a:lstStyle/>
          <a:p>
            <a:r>
              <a:rPr lang="en-US" dirty="0"/>
              <a:t>Initially, the multiplicand is in register B and the multiplier in Q.</a:t>
            </a:r>
          </a:p>
          <a:p>
            <a:r>
              <a:rPr lang="en-US" dirty="0"/>
              <a:t>The sum of A and B forms partial product which is transferred to the EA register.</a:t>
            </a:r>
          </a:p>
          <a:p>
            <a:r>
              <a:rPr lang="en-US" dirty="0"/>
              <a:t>Both partial product and multiplier are shifted to the right.</a:t>
            </a:r>
          </a:p>
          <a:p>
            <a:r>
              <a:rPr lang="en-US" dirty="0"/>
              <a:t>The 0 is shifted into E.</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10</a:t>
            </a:fld>
            <a:endParaRPr lang="th-TH" dirty="0"/>
          </a:p>
        </p:txBody>
      </p:sp>
    </p:spTree>
    <p:extLst>
      <p:ext uri="{BB962C8B-B14F-4D97-AF65-F5344CB8AC3E}">
        <p14:creationId xmlns:p14="http://schemas.microsoft.com/office/powerpoint/2010/main" val="12744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for Multiply Operation</a:t>
            </a:r>
            <a:endParaRPr lang="th-TH" dirty="0"/>
          </a:p>
        </p:txBody>
      </p:sp>
      <p:sp>
        <p:nvSpPr>
          <p:cNvPr id="3" name="Content Placeholder 2"/>
          <p:cNvSpPr>
            <a:spLocks noGrp="1"/>
          </p:cNvSpPr>
          <p:nvPr>
            <p:ph idx="1"/>
          </p:nvPr>
        </p:nvSpPr>
        <p:spPr/>
        <p:txBody>
          <a:bodyPr>
            <a:normAutofit/>
          </a:bodyPr>
          <a:lstStyle/>
          <a:p>
            <a:r>
              <a:rPr lang="en-US" dirty="0"/>
              <a:t>After the shift, one bit of the partial product is shifted into Q, pushing the multiplier bits one position to the right.</a:t>
            </a:r>
          </a:p>
          <a:p>
            <a:r>
              <a:rPr lang="en-US" dirty="0"/>
              <a:t>In this manner, the rightmost flip-flop in register Q, designated by </a:t>
            </a:r>
            <a:r>
              <a:rPr lang="en-US" dirty="0" err="1"/>
              <a:t>Q</a:t>
            </a:r>
            <a:r>
              <a:rPr lang="en-US" baseline="-25000" dirty="0" err="1"/>
              <a:t>n</a:t>
            </a:r>
            <a:r>
              <a:rPr lang="en-US" dirty="0"/>
              <a:t>, will hold the bit of the multiplier, which must be inspected next.</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11</a:t>
            </a:fld>
            <a:endParaRPr lang="th-TH" dirty="0"/>
          </a:p>
        </p:txBody>
      </p:sp>
    </p:spTree>
    <p:extLst>
      <p:ext uri="{BB962C8B-B14F-4D97-AF65-F5344CB8AC3E}">
        <p14:creationId xmlns:p14="http://schemas.microsoft.com/office/powerpoint/2010/main" val="387931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for Multiply Operation</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12</a:t>
            </a:fld>
            <a:endParaRPr lang="th-TH" dirty="0"/>
          </a:p>
        </p:txBody>
      </p:sp>
      <p:pic>
        <p:nvPicPr>
          <p:cNvPr id="6" name="Content Placeholder 7" descr="figure 10-5.jpg"/>
          <p:cNvPicPr>
            <a:picLocks noGrp="1" noChangeAspect="1"/>
          </p:cNvPicPr>
          <p:nvPr>
            <p:ph idx="1"/>
          </p:nvPr>
        </p:nvPicPr>
        <p:blipFill>
          <a:blip r:embed="rId2" cstate="print"/>
          <a:stretch>
            <a:fillRect/>
          </a:stretch>
        </p:blipFill>
        <p:spPr>
          <a:xfrm>
            <a:off x="268224" y="1410424"/>
            <a:ext cx="8607552" cy="4754880"/>
          </a:xfrm>
        </p:spPr>
      </p:pic>
    </p:spTree>
    <p:extLst>
      <p:ext uri="{BB962C8B-B14F-4D97-AF65-F5344CB8AC3E}">
        <p14:creationId xmlns:p14="http://schemas.microsoft.com/office/powerpoint/2010/main" val="193772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dirty="0"/>
              <a:t>Numerical Example for Binary Multiplier</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13</a:t>
            </a:fld>
            <a:endParaRPr lang="th-TH" dirty="0"/>
          </a:p>
        </p:txBody>
      </p:sp>
      <p:pic>
        <p:nvPicPr>
          <p:cNvPr id="6" name="Content Placeholder 7" descr="table 10-2.jpg"/>
          <p:cNvPicPr>
            <a:picLocks noGrp="1" noChangeAspect="1"/>
          </p:cNvPicPr>
          <p:nvPr>
            <p:ph idx="1"/>
          </p:nvPr>
        </p:nvPicPr>
        <p:blipFill>
          <a:blip r:embed="rId2" cstate="print"/>
          <a:stretch>
            <a:fillRect/>
          </a:stretch>
        </p:blipFill>
        <p:spPr>
          <a:xfrm>
            <a:off x="545592" y="1196752"/>
            <a:ext cx="8052816" cy="4712208"/>
          </a:xfrm>
        </p:spPr>
      </p:pic>
    </p:spTree>
    <p:extLst>
      <p:ext uri="{BB962C8B-B14F-4D97-AF65-F5344CB8AC3E}">
        <p14:creationId xmlns:p14="http://schemas.microsoft.com/office/powerpoint/2010/main" val="3133376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Memory</a:t>
            </a:r>
            <a:endParaRPr lang="th-TH" dirty="0"/>
          </a:p>
        </p:txBody>
      </p:sp>
      <p:sp>
        <p:nvSpPr>
          <p:cNvPr id="3" name="Content Placeholder 2"/>
          <p:cNvSpPr>
            <a:spLocks noGrp="1"/>
          </p:cNvSpPr>
          <p:nvPr>
            <p:ph idx="1"/>
          </p:nvPr>
        </p:nvSpPr>
        <p:spPr/>
        <p:txBody>
          <a:bodyPr/>
          <a:lstStyle/>
          <a:p>
            <a:r>
              <a:rPr lang="en-US" dirty="0"/>
              <a:t>RAM is used for storing the bulk of the programs and data that are subject to change.</a:t>
            </a:r>
          </a:p>
          <a:p>
            <a:r>
              <a:rPr lang="en-US" dirty="0"/>
              <a:t>ROM is used for storing programs that are permanently resident in the computer and for tables of constants that do not change in value once the production of the computer is completed.</a:t>
            </a:r>
            <a:endParaRPr lang="th-TH" dirty="0"/>
          </a:p>
          <a:p>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14</a:t>
            </a:fld>
            <a:endParaRPr lang="th-TH" dirty="0"/>
          </a:p>
        </p:txBody>
      </p:sp>
    </p:spTree>
    <p:extLst>
      <p:ext uri="{BB962C8B-B14F-4D97-AF65-F5344CB8AC3E}">
        <p14:creationId xmlns:p14="http://schemas.microsoft.com/office/powerpoint/2010/main" val="135745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RAM chip</a:t>
            </a:r>
            <a:endParaRPr lang="th-TH" dirty="0"/>
          </a:p>
        </p:txBody>
      </p:sp>
      <p:sp>
        <p:nvSpPr>
          <p:cNvPr id="3" name="Content Placeholder 2"/>
          <p:cNvSpPr>
            <a:spLocks noGrp="1"/>
          </p:cNvSpPr>
          <p:nvPr>
            <p:ph idx="1"/>
          </p:nvPr>
        </p:nvSpPr>
        <p:spPr/>
        <p:txBody>
          <a:bodyPr/>
          <a:lstStyle/>
          <a:p>
            <a:r>
              <a:rPr lang="en-US" dirty="0"/>
              <a:t>The capacity of the memory is 128 words of eight bits (one byte) per word.</a:t>
            </a:r>
          </a:p>
          <a:p>
            <a:r>
              <a:rPr lang="en-US" dirty="0"/>
              <a:t>This requires a 7-bit address and an 8-bit bidirectional data bus.</a:t>
            </a:r>
          </a:p>
          <a:p>
            <a:r>
              <a:rPr lang="en-US" dirty="0"/>
              <a:t>The read and write inputs specify the memory operation and the two chips select (CS) control inputs are for enabling the chip only when it is selected by the microprocessor.</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15</a:t>
            </a:fld>
            <a:endParaRPr lang="th-TH" dirty="0"/>
          </a:p>
        </p:txBody>
      </p:sp>
    </p:spTree>
    <p:extLst>
      <p:ext uri="{BB962C8B-B14F-4D97-AF65-F5344CB8AC3E}">
        <p14:creationId xmlns:p14="http://schemas.microsoft.com/office/powerpoint/2010/main" val="267421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RAM chip</a:t>
            </a:r>
            <a:endParaRPr lang="th-TH" dirty="0"/>
          </a:p>
        </p:txBody>
      </p:sp>
      <p:sp>
        <p:nvSpPr>
          <p:cNvPr id="3" name="Content Placeholder 2"/>
          <p:cNvSpPr>
            <a:spLocks noGrp="1"/>
          </p:cNvSpPr>
          <p:nvPr>
            <p:ph idx="1"/>
          </p:nvPr>
        </p:nvSpPr>
        <p:spPr/>
        <p:txBody>
          <a:bodyPr/>
          <a:lstStyle/>
          <a:p>
            <a:r>
              <a:rPr lang="en-US" dirty="0"/>
              <a:t>The function table listed in slide number 31 specifies the operation of the RAM chip.</a:t>
            </a:r>
          </a:p>
          <a:p>
            <a:r>
              <a:rPr lang="en-US" dirty="0"/>
              <a:t>The unit is in operation only when CS1 = 1 and </a:t>
            </a:r>
            <a:r>
              <a:rPr lang="en-US" dirty="0">
                <a:sym typeface="Symbol" panose="05050102010706020507" pitchFamily="18" charset="2"/>
              </a:rPr>
              <a:t></a:t>
            </a:r>
            <a:r>
              <a:rPr lang="en-US" dirty="0"/>
              <a:t>CS2 = 0.</a:t>
            </a:r>
          </a:p>
          <a:p>
            <a:r>
              <a:rPr lang="en-US" dirty="0"/>
              <a:t>If the chip select inputs are not enabled, or if they are enables but the read or write inputs are not enabled, the memory is inhibited and its data bus is in a high-impedance state.</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16</a:t>
            </a:fld>
            <a:endParaRPr lang="th-TH" dirty="0"/>
          </a:p>
        </p:txBody>
      </p:sp>
    </p:spTree>
    <p:extLst>
      <p:ext uri="{BB962C8B-B14F-4D97-AF65-F5344CB8AC3E}">
        <p14:creationId xmlns:p14="http://schemas.microsoft.com/office/powerpoint/2010/main" val="402999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RAM chip</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17</a:t>
            </a:fld>
            <a:endParaRPr lang="th-TH" dirty="0"/>
          </a:p>
        </p:txBody>
      </p:sp>
      <p:pic>
        <p:nvPicPr>
          <p:cNvPr id="6" name="Content Placeholder 7" descr="figure 12-2.jpg"/>
          <p:cNvPicPr>
            <a:picLocks noGrp="1" noChangeAspect="1"/>
          </p:cNvPicPr>
          <p:nvPr>
            <p:ph idx="1"/>
          </p:nvPr>
        </p:nvPicPr>
        <p:blipFill>
          <a:blip r:embed="rId2" cstate="print"/>
          <a:stretch>
            <a:fillRect/>
          </a:stretch>
        </p:blipFill>
        <p:spPr>
          <a:xfrm>
            <a:off x="1433426" y="1158857"/>
            <a:ext cx="6277149" cy="5222471"/>
          </a:xfrm>
        </p:spPr>
      </p:pic>
    </p:spTree>
    <p:extLst>
      <p:ext uri="{BB962C8B-B14F-4D97-AF65-F5344CB8AC3E}">
        <p14:creationId xmlns:p14="http://schemas.microsoft.com/office/powerpoint/2010/main" val="20340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ROM chip</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18</a:t>
            </a:fld>
            <a:endParaRPr lang="th-TH" dirty="0"/>
          </a:p>
        </p:txBody>
      </p:sp>
      <p:pic>
        <p:nvPicPr>
          <p:cNvPr id="6" name="Content Placeholder 7" descr="figure 12-3.jpg"/>
          <p:cNvPicPr>
            <a:picLocks noGrp="1" noChangeAspect="1"/>
          </p:cNvPicPr>
          <p:nvPr>
            <p:ph idx="1"/>
          </p:nvPr>
        </p:nvPicPr>
        <p:blipFill>
          <a:blip r:embed="rId2" cstate="print"/>
          <a:stretch>
            <a:fillRect/>
          </a:stretch>
        </p:blipFill>
        <p:spPr>
          <a:xfrm>
            <a:off x="770486" y="1988820"/>
            <a:ext cx="7603029" cy="2880360"/>
          </a:xfrm>
        </p:spPr>
      </p:pic>
    </p:spTree>
    <p:extLst>
      <p:ext uri="{BB962C8B-B14F-4D97-AF65-F5344CB8AC3E}">
        <p14:creationId xmlns:p14="http://schemas.microsoft.com/office/powerpoint/2010/main" val="2489600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Memory Address Map for Microprocessor</a:t>
            </a:r>
            <a:endParaRPr lang="th-TH" sz="3600" dirty="0"/>
          </a:p>
        </p:txBody>
      </p:sp>
      <p:sp>
        <p:nvSpPr>
          <p:cNvPr id="3" name="Content Placeholder 2"/>
          <p:cNvSpPr>
            <a:spLocks noGrp="1"/>
          </p:cNvSpPr>
          <p:nvPr>
            <p:ph idx="1"/>
          </p:nvPr>
        </p:nvSpPr>
        <p:spPr/>
        <p:txBody>
          <a:bodyPr/>
          <a:lstStyle/>
          <a:p>
            <a:r>
              <a:rPr lang="en-US" dirty="0"/>
              <a:t>The component column specifies whether a RAM or a ROM chip is used.</a:t>
            </a:r>
          </a:p>
          <a:p>
            <a:r>
              <a:rPr lang="en-US" dirty="0"/>
              <a:t>The hexadecimal address column assigns a range of hexadecimal equivalent addresses for each chip.</a:t>
            </a:r>
          </a:p>
          <a:p>
            <a:r>
              <a:rPr lang="en-US" dirty="0"/>
              <a:t>The small x’s under the address bus lines designate those lines that must be connected to the address inputs in each chip.</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19</a:t>
            </a:fld>
            <a:endParaRPr lang="th-TH" dirty="0"/>
          </a:p>
        </p:txBody>
      </p:sp>
    </p:spTree>
    <p:extLst>
      <p:ext uri="{BB962C8B-B14F-4D97-AF65-F5344CB8AC3E}">
        <p14:creationId xmlns:p14="http://schemas.microsoft.com/office/powerpoint/2010/main" val="314966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lang="th-TH" dirty="0"/>
          </a:p>
        </p:txBody>
      </p:sp>
      <p:sp>
        <p:nvSpPr>
          <p:cNvPr id="3" name="Content Placeholder 2"/>
          <p:cNvSpPr>
            <a:spLocks noGrp="1"/>
          </p:cNvSpPr>
          <p:nvPr>
            <p:ph idx="1"/>
          </p:nvPr>
        </p:nvSpPr>
        <p:spPr/>
        <p:txBody>
          <a:bodyPr/>
          <a:lstStyle/>
          <a:p>
            <a:r>
              <a:rPr lang="en-US" dirty="0"/>
              <a:t>Signed-Magnitude Addition and Subtraction</a:t>
            </a:r>
          </a:p>
          <a:p>
            <a:r>
              <a:rPr lang="en-US" dirty="0"/>
              <a:t>Multiply Operation</a:t>
            </a:r>
          </a:p>
          <a:p>
            <a:r>
              <a:rPr lang="en-US" dirty="0"/>
              <a:t>Memory Address Map for Microprocessor</a:t>
            </a:r>
          </a:p>
        </p:txBody>
      </p:sp>
      <p:sp>
        <p:nvSpPr>
          <p:cNvPr id="4" name="Footer Placeholder 3"/>
          <p:cNvSpPr>
            <a:spLocks noGrp="1"/>
          </p:cNvSpPr>
          <p:nvPr>
            <p:ph type="ftr" sz="quarter" idx="11"/>
          </p:nvPr>
        </p:nvSpPr>
        <p:spPr/>
        <p:txBody>
          <a:bodyPr/>
          <a:lstStyle/>
          <a:p>
            <a:r>
              <a:rPr lang="en-US" dirty="0"/>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2</a:t>
            </a:fld>
            <a:endParaRPr lang="th-TH" dirty="0"/>
          </a:p>
        </p:txBody>
      </p:sp>
    </p:spTree>
    <p:extLst>
      <p:ext uri="{BB962C8B-B14F-4D97-AF65-F5344CB8AC3E}">
        <p14:creationId xmlns:p14="http://schemas.microsoft.com/office/powerpoint/2010/main" val="76153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Memory Address Map for Microprocessor</a:t>
            </a:r>
            <a:endParaRPr lang="th-TH" sz="3600" dirty="0"/>
          </a:p>
        </p:txBody>
      </p:sp>
      <p:sp>
        <p:nvSpPr>
          <p:cNvPr id="3" name="Content Placeholder 2"/>
          <p:cNvSpPr>
            <a:spLocks noGrp="1"/>
          </p:cNvSpPr>
          <p:nvPr>
            <p:ph idx="1"/>
          </p:nvPr>
        </p:nvSpPr>
        <p:spPr/>
        <p:txBody>
          <a:bodyPr/>
          <a:lstStyle/>
          <a:p>
            <a:r>
              <a:rPr lang="en-US" dirty="0"/>
              <a:t>The RAM chips have 128 bytes and need seven address line.</a:t>
            </a:r>
          </a:p>
          <a:p>
            <a:r>
              <a:rPr lang="en-US" dirty="0"/>
              <a:t>The ROM chip has 512 bytes and needs 9 address line.</a:t>
            </a:r>
          </a:p>
          <a:p>
            <a:r>
              <a:rPr lang="en-US" dirty="0"/>
              <a:t>We choose bus lines 8 and 9 to represent four distinct binary combinations.</a:t>
            </a:r>
          </a:p>
          <a:p>
            <a:r>
              <a:rPr lang="en-US" dirty="0"/>
              <a:t>Note that any other  pair of unused bus lines can be chosen for this purpose.</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20</a:t>
            </a:fld>
            <a:endParaRPr lang="th-TH" dirty="0"/>
          </a:p>
        </p:txBody>
      </p:sp>
    </p:spTree>
    <p:extLst>
      <p:ext uri="{BB962C8B-B14F-4D97-AF65-F5344CB8AC3E}">
        <p14:creationId xmlns:p14="http://schemas.microsoft.com/office/powerpoint/2010/main" val="3867788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Memory Address Map for Microprocessor</a:t>
            </a:r>
            <a:endParaRPr lang="th-TH" sz="3600" dirty="0"/>
          </a:p>
        </p:txBody>
      </p:sp>
      <p:sp>
        <p:nvSpPr>
          <p:cNvPr id="3" name="Content Placeholder 2"/>
          <p:cNvSpPr>
            <a:spLocks noGrp="1"/>
          </p:cNvSpPr>
          <p:nvPr>
            <p:ph idx="1"/>
          </p:nvPr>
        </p:nvSpPr>
        <p:spPr/>
        <p:txBody>
          <a:bodyPr/>
          <a:lstStyle/>
          <a:p>
            <a:r>
              <a:rPr lang="en-US" dirty="0"/>
              <a:t>The distinction between a RAM and ROM address is done with another bus line.</a:t>
            </a:r>
          </a:p>
          <a:p>
            <a:r>
              <a:rPr lang="en-US" dirty="0"/>
              <a:t>Here we choose line 10 for this purpose.</a:t>
            </a:r>
          </a:p>
          <a:p>
            <a:r>
              <a:rPr lang="en-US" dirty="0"/>
              <a:t>The equivalent hexadecimal address for each chip is obtained from the information under the address bus assignment.</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21</a:t>
            </a:fld>
            <a:endParaRPr lang="th-TH" dirty="0"/>
          </a:p>
        </p:txBody>
      </p:sp>
    </p:spTree>
    <p:extLst>
      <p:ext uri="{BB962C8B-B14F-4D97-AF65-F5344CB8AC3E}">
        <p14:creationId xmlns:p14="http://schemas.microsoft.com/office/powerpoint/2010/main" val="3469550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Memory Address Map for Microprocessor</a:t>
            </a:r>
            <a:endParaRPr lang="th-TH" sz="3600" dirty="0"/>
          </a:p>
        </p:txBody>
      </p:sp>
      <p:sp>
        <p:nvSpPr>
          <p:cNvPr id="3" name="Content Placeholder 2"/>
          <p:cNvSpPr>
            <a:spLocks noGrp="1"/>
          </p:cNvSpPr>
          <p:nvPr>
            <p:ph idx="1"/>
          </p:nvPr>
        </p:nvSpPr>
        <p:spPr/>
        <p:txBody>
          <a:bodyPr/>
          <a:lstStyle/>
          <a:p>
            <a:r>
              <a:rPr lang="en-US" dirty="0"/>
              <a:t>The address bus lines are subdivided into groups of four bits each so that each group can be represented with a hexadecimal digit.</a:t>
            </a:r>
          </a:p>
          <a:p>
            <a:r>
              <a:rPr lang="en-US" dirty="0"/>
              <a:t>The x’s represent a binary number that can range from an all-0’s to an all-1’s value.</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22</a:t>
            </a:fld>
            <a:endParaRPr lang="th-TH" dirty="0"/>
          </a:p>
        </p:txBody>
      </p:sp>
    </p:spTree>
    <p:extLst>
      <p:ext uri="{BB962C8B-B14F-4D97-AF65-F5344CB8AC3E}">
        <p14:creationId xmlns:p14="http://schemas.microsoft.com/office/powerpoint/2010/main" val="2791406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Memory Address Map for Microprocessor</a:t>
            </a:r>
            <a:endParaRPr lang="th-TH" sz="3600"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23</a:t>
            </a:fld>
            <a:endParaRPr lang="th-TH" dirty="0"/>
          </a:p>
        </p:txBody>
      </p:sp>
      <p:pic>
        <p:nvPicPr>
          <p:cNvPr id="6" name="Content Placeholder 7" descr="table 12-1.jpg"/>
          <p:cNvPicPr>
            <a:picLocks noGrp="1" noChangeAspect="1"/>
          </p:cNvPicPr>
          <p:nvPr>
            <p:ph idx="1"/>
          </p:nvPr>
        </p:nvPicPr>
        <p:blipFill>
          <a:blip r:embed="rId2" cstate="print"/>
          <a:stretch>
            <a:fillRect/>
          </a:stretch>
        </p:blipFill>
        <p:spPr>
          <a:xfrm>
            <a:off x="373033" y="1783080"/>
            <a:ext cx="8397934" cy="3291840"/>
          </a:xfrm>
        </p:spPr>
      </p:pic>
    </p:spTree>
    <p:extLst>
      <p:ext uri="{BB962C8B-B14F-4D97-AF65-F5344CB8AC3E}">
        <p14:creationId xmlns:p14="http://schemas.microsoft.com/office/powerpoint/2010/main" val="721340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endParaRPr lang="th-TH" dirty="0"/>
          </a:p>
        </p:txBody>
      </p:sp>
      <p:sp>
        <p:nvSpPr>
          <p:cNvPr id="3" name="Content Placeholder 2"/>
          <p:cNvSpPr>
            <a:spLocks noGrp="1"/>
          </p:cNvSpPr>
          <p:nvPr>
            <p:ph idx="1"/>
          </p:nvPr>
        </p:nvSpPr>
        <p:spPr/>
        <p:txBody>
          <a:bodyPr/>
          <a:lstStyle/>
          <a:p>
            <a:r>
              <a:rPr lang="en-US" dirty="0"/>
              <a:t>M. </a:t>
            </a:r>
            <a:r>
              <a:rPr lang="en-US" dirty="0" err="1"/>
              <a:t>Moris</a:t>
            </a:r>
            <a:r>
              <a:rPr lang="en-US" dirty="0"/>
              <a:t> Mano, </a:t>
            </a:r>
            <a:r>
              <a:rPr lang="en-US" b="1" dirty="0"/>
              <a:t>Computer System Architecture</a:t>
            </a:r>
            <a:r>
              <a:rPr lang="en-US" dirty="0"/>
              <a:t>, 3</a:t>
            </a:r>
            <a:r>
              <a:rPr lang="en-US" baseline="30000" dirty="0"/>
              <a:t>rd</a:t>
            </a:r>
            <a:r>
              <a:rPr lang="en-US" dirty="0"/>
              <a:t> ed. NJ: Prentice Hall, 1992.</a:t>
            </a:r>
            <a:endParaRPr lang="th-TH" dirty="0"/>
          </a:p>
          <a:p>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24</a:t>
            </a:fld>
            <a:endParaRPr lang="th-TH" dirty="0"/>
          </a:p>
        </p:txBody>
      </p:sp>
    </p:spTree>
    <p:extLst>
      <p:ext uri="{BB962C8B-B14F-4D97-AF65-F5344CB8AC3E}">
        <p14:creationId xmlns:p14="http://schemas.microsoft.com/office/powerpoint/2010/main" val="292042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Hardware for Signed-Magnitude Addition and Subtraction</a:t>
            </a:r>
            <a:endParaRPr lang="th-TH" dirty="0"/>
          </a:p>
        </p:txBody>
      </p:sp>
      <p:sp>
        <p:nvSpPr>
          <p:cNvPr id="3" name="Content Placeholder 2"/>
          <p:cNvSpPr>
            <a:spLocks noGrp="1"/>
          </p:cNvSpPr>
          <p:nvPr>
            <p:ph idx="1"/>
          </p:nvPr>
        </p:nvSpPr>
        <p:spPr>
          <a:xfrm>
            <a:off x="457200" y="1556792"/>
            <a:ext cx="8579296" cy="4896544"/>
          </a:xfrm>
        </p:spPr>
        <p:txBody>
          <a:bodyPr>
            <a:normAutofit/>
          </a:bodyPr>
          <a:lstStyle/>
          <a:p>
            <a:r>
              <a:rPr lang="en-US" dirty="0"/>
              <a:t>It consists of register A and B and sign flip-flop A</a:t>
            </a:r>
            <a:r>
              <a:rPr lang="en-US" baseline="-25000" dirty="0"/>
              <a:t>s</a:t>
            </a:r>
            <a:r>
              <a:rPr lang="en-US" dirty="0"/>
              <a:t> and B</a:t>
            </a:r>
            <a:r>
              <a:rPr lang="en-US" baseline="-25000" dirty="0"/>
              <a:t>s</a:t>
            </a:r>
            <a:r>
              <a:rPr lang="en-US" dirty="0"/>
              <a:t>.</a:t>
            </a:r>
          </a:p>
          <a:p>
            <a:r>
              <a:rPr lang="en-US" dirty="0"/>
              <a:t>Subtraction is done by adding A to the 2’s complement of B.</a:t>
            </a:r>
          </a:p>
          <a:p>
            <a:r>
              <a:rPr lang="en-US" dirty="0"/>
              <a:t>The output carry is transferred to flip-flop E, where it can be checked to determine the relative magnitudes of the two numbers.</a:t>
            </a:r>
          </a:p>
          <a:p>
            <a:r>
              <a:rPr lang="en-US" dirty="0"/>
              <a:t>The add-overflow flip-flop AVF holds the overflow bit when A and B are added.</a:t>
            </a:r>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3</a:t>
            </a:fld>
            <a:endParaRPr lang="th-TH" dirty="0"/>
          </a:p>
        </p:txBody>
      </p:sp>
    </p:spTree>
    <p:extLst>
      <p:ext uri="{BB962C8B-B14F-4D97-AF65-F5344CB8AC3E}">
        <p14:creationId xmlns:p14="http://schemas.microsoft.com/office/powerpoint/2010/main" val="55781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Hardware for Signed-Magnitude Addition and Subtraction</a:t>
            </a:r>
            <a:endParaRPr lang="th-TH" dirty="0"/>
          </a:p>
        </p:txBody>
      </p:sp>
      <p:sp>
        <p:nvSpPr>
          <p:cNvPr id="3" name="Content Placeholder 2"/>
          <p:cNvSpPr>
            <a:spLocks noGrp="1"/>
          </p:cNvSpPr>
          <p:nvPr>
            <p:ph idx="1"/>
          </p:nvPr>
        </p:nvSpPr>
        <p:spPr>
          <a:xfrm>
            <a:off x="457200" y="1556792"/>
            <a:ext cx="8579296" cy="4896544"/>
          </a:xfrm>
        </p:spPr>
        <p:txBody>
          <a:bodyPr>
            <a:normAutofit/>
          </a:bodyPr>
          <a:lstStyle/>
          <a:p>
            <a:r>
              <a:rPr lang="en-US" dirty="0"/>
              <a:t>The addition of A plus B is done through the parallel adder.</a:t>
            </a:r>
          </a:p>
          <a:p>
            <a:r>
              <a:rPr lang="en-US" dirty="0"/>
              <a:t>The S (sum) output of the adder is applied to the input of the A register.</a:t>
            </a:r>
          </a:p>
          <a:p>
            <a:r>
              <a:rPr lang="en-US" dirty="0"/>
              <a:t>The </a:t>
            </a:r>
            <a:r>
              <a:rPr lang="en-US" dirty="0" err="1"/>
              <a:t>complementer</a:t>
            </a:r>
            <a:r>
              <a:rPr lang="en-US" dirty="0"/>
              <a:t> provides and output of B or the complement of B depending on the state of the mode control M.</a:t>
            </a:r>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4</a:t>
            </a:fld>
            <a:endParaRPr lang="th-TH" dirty="0"/>
          </a:p>
        </p:txBody>
      </p:sp>
    </p:spTree>
    <p:extLst>
      <p:ext uri="{BB962C8B-B14F-4D97-AF65-F5344CB8AC3E}">
        <p14:creationId xmlns:p14="http://schemas.microsoft.com/office/powerpoint/2010/main" val="255039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Hardware for Signed-Magnitude Addition and Subtraction</a:t>
            </a:r>
            <a:endParaRPr lang="th-TH" dirty="0"/>
          </a:p>
        </p:txBody>
      </p:sp>
      <p:sp>
        <p:nvSpPr>
          <p:cNvPr id="3" name="Content Placeholder 2"/>
          <p:cNvSpPr>
            <a:spLocks noGrp="1"/>
          </p:cNvSpPr>
          <p:nvPr>
            <p:ph idx="1"/>
          </p:nvPr>
        </p:nvSpPr>
        <p:spPr>
          <a:xfrm>
            <a:off x="457200" y="1556792"/>
            <a:ext cx="8579296" cy="4896544"/>
          </a:xfrm>
        </p:spPr>
        <p:txBody>
          <a:bodyPr>
            <a:normAutofit/>
          </a:bodyPr>
          <a:lstStyle/>
          <a:p>
            <a:r>
              <a:rPr lang="en-US" dirty="0"/>
              <a:t>When M = 0, the output of B is transferred to the adder, the input carry is 0, and the output of the adder is equal to the sum A + B.</a:t>
            </a:r>
          </a:p>
          <a:p>
            <a:r>
              <a:rPr lang="en-US" dirty="0"/>
              <a:t>When M = 1, the 1’s complement of B is applied to the adder, the input carry is 1, and output </a:t>
            </a:r>
            <a:br>
              <a:rPr lang="en-US" dirty="0"/>
            </a:br>
            <a:r>
              <a:rPr lang="en-US" dirty="0"/>
              <a:t>S = A + B + 1 = A – B.</a:t>
            </a:r>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5</a:t>
            </a:fld>
            <a:endParaRPr lang="th-TH" dirty="0"/>
          </a:p>
        </p:txBody>
      </p:sp>
    </p:spTree>
    <p:extLst>
      <p:ext uri="{BB962C8B-B14F-4D97-AF65-F5344CB8AC3E}">
        <p14:creationId xmlns:p14="http://schemas.microsoft.com/office/powerpoint/2010/main" val="260756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Hardware for Signed-Magnitude Addition and Subtraction</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6</a:t>
            </a:fld>
            <a:endParaRPr lang="th-TH" dirty="0"/>
          </a:p>
        </p:txBody>
      </p:sp>
      <p:pic>
        <p:nvPicPr>
          <p:cNvPr id="6" name="Content Placeholder 7" descr="figure 10-1.jpg"/>
          <p:cNvPicPr>
            <a:picLocks noGrp="1" noChangeAspect="1"/>
          </p:cNvPicPr>
          <p:nvPr>
            <p:ph idx="1"/>
          </p:nvPr>
        </p:nvPicPr>
        <p:blipFill>
          <a:blip r:embed="rId2" cstate="print"/>
          <a:stretch>
            <a:fillRect/>
          </a:stretch>
        </p:blipFill>
        <p:spPr>
          <a:xfrm>
            <a:off x="530352" y="1725962"/>
            <a:ext cx="8083296" cy="4322064"/>
          </a:xfrm>
        </p:spPr>
      </p:pic>
    </p:spTree>
    <p:extLst>
      <p:ext uri="{BB962C8B-B14F-4D97-AF65-F5344CB8AC3E}">
        <p14:creationId xmlns:p14="http://schemas.microsoft.com/office/powerpoint/2010/main" val="424416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Implementation</a:t>
            </a:r>
            <a:endParaRPr lang="th-TH" dirty="0"/>
          </a:p>
        </p:txBody>
      </p:sp>
      <p:sp>
        <p:nvSpPr>
          <p:cNvPr id="3" name="Content Placeholder 2"/>
          <p:cNvSpPr>
            <a:spLocks noGrp="1"/>
          </p:cNvSpPr>
          <p:nvPr>
            <p:ph idx="1"/>
          </p:nvPr>
        </p:nvSpPr>
        <p:spPr>
          <a:xfrm>
            <a:off x="457200" y="1268760"/>
            <a:ext cx="8435280" cy="4857403"/>
          </a:xfrm>
        </p:spPr>
        <p:txBody>
          <a:bodyPr>
            <a:normAutofit lnSpcReduction="10000"/>
          </a:bodyPr>
          <a:lstStyle/>
          <a:p>
            <a:r>
              <a:rPr lang="en-US" dirty="0"/>
              <a:t>A and B are registers.</a:t>
            </a:r>
          </a:p>
          <a:p>
            <a:r>
              <a:rPr lang="en-US" dirty="0"/>
              <a:t>A</a:t>
            </a:r>
            <a:r>
              <a:rPr lang="en-US" baseline="-25000" dirty="0"/>
              <a:t>S</a:t>
            </a:r>
            <a:r>
              <a:rPr lang="en-US" dirty="0"/>
              <a:t> and B</a:t>
            </a:r>
            <a:r>
              <a:rPr lang="en-US" baseline="-25000" dirty="0"/>
              <a:t>S</a:t>
            </a:r>
            <a:r>
              <a:rPr lang="en-US" dirty="0"/>
              <a:t> are sign flip-flops.</a:t>
            </a:r>
          </a:p>
          <a:p>
            <a:r>
              <a:rPr lang="en-US" dirty="0"/>
              <a:t>E is an output carry flip-flop.</a:t>
            </a:r>
          </a:p>
          <a:p>
            <a:r>
              <a:rPr lang="en-US" dirty="0"/>
              <a:t>EA is a register that combines E and A.</a:t>
            </a:r>
          </a:p>
          <a:p>
            <a:r>
              <a:rPr lang="en-US" dirty="0"/>
              <a:t>AVF is an add-overflow flip-flop.</a:t>
            </a:r>
          </a:p>
          <a:p>
            <a:r>
              <a:rPr lang="en-US" dirty="0"/>
              <a:t>S is sum.</a:t>
            </a:r>
          </a:p>
          <a:p>
            <a:r>
              <a:rPr lang="en-US" dirty="0"/>
              <a:t>M is mode control.</a:t>
            </a:r>
          </a:p>
          <a:p>
            <a:pPr lvl="1">
              <a:buFont typeface="Wingdings" pitchFamily="2" charset="2"/>
              <a:buChar char="§"/>
            </a:pPr>
            <a:r>
              <a:rPr lang="en-US" dirty="0"/>
              <a:t>M = 0, A + B + 0 = A + B</a:t>
            </a:r>
          </a:p>
          <a:p>
            <a:pPr lvl="1">
              <a:buFont typeface="Wingdings" pitchFamily="2" charset="2"/>
              <a:buChar char="§"/>
            </a:pPr>
            <a:r>
              <a:rPr lang="en-US" dirty="0"/>
              <a:t>M = 1, A + B̅ + 1 = A – B</a:t>
            </a:r>
          </a:p>
          <a:p>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7</a:t>
            </a:fld>
            <a:endParaRPr lang="th-TH" dirty="0"/>
          </a:p>
        </p:txBody>
      </p:sp>
    </p:spTree>
    <p:extLst>
      <p:ext uri="{BB962C8B-B14F-4D97-AF65-F5344CB8AC3E}">
        <p14:creationId xmlns:p14="http://schemas.microsoft.com/office/powerpoint/2010/main" val="292796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Multiplication Algorithm</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8</a:t>
            </a:fld>
            <a:endParaRPr lang="th-TH" dirty="0"/>
          </a:p>
        </p:txBody>
      </p:sp>
      <p:pic>
        <p:nvPicPr>
          <p:cNvPr id="6" name="Content Placeholder 7" descr="chapter 10-3.jpg"/>
          <p:cNvPicPr>
            <a:picLocks noGrp="1" noChangeAspect="1"/>
          </p:cNvPicPr>
          <p:nvPr>
            <p:ph idx="1"/>
          </p:nvPr>
        </p:nvPicPr>
        <p:blipFill>
          <a:blip r:embed="rId2" cstate="print"/>
          <a:stretch>
            <a:fillRect/>
          </a:stretch>
        </p:blipFill>
        <p:spPr>
          <a:xfrm>
            <a:off x="1805940" y="1676400"/>
            <a:ext cx="5532120" cy="3505200"/>
          </a:xfrm>
        </p:spPr>
      </p:pic>
    </p:spTree>
    <p:extLst>
      <p:ext uri="{BB962C8B-B14F-4D97-AF65-F5344CB8AC3E}">
        <p14:creationId xmlns:p14="http://schemas.microsoft.com/office/powerpoint/2010/main" val="14105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for Multiply Operation</a:t>
            </a:r>
            <a:endParaRPr lang="th-TH" dirty="0"/>
          </a:p>
        </p:txBody>
      </p:sp>
      <p:sp>
        <p:nvSpPr>
          <p:cNvPr id="3" name="Content Placeholder 2"/>
          <p:cNvSpPr>
            <a:spLocks noGrp="1"/>
          </p:cNvSpPr>
          <p:nvPr>
            <p:ph idx="1"/>
          </p:nvPr>
        </p:nvSpPr>
        <p:spPr/>
        <p:txBody>
          <a:bodyPr>
            <a:normAutofit fontScale="92500"/>
          </a:bodyPr>
          <a:lstStyle/>
          <a:p>
            <a:r>
              <a:rPr lang="en-US" dirty="0"/>
              <a:t>The multiplier is stored in the Q register and its sign in Q</a:t>
            </a:r>
            <a:r>
              <a:rPr lang="en-US" baseline="-25000" dirty="0"/>
              <a:t>s</a:t>
            </a:r>
            <a:r>
              <a:rPr lang="en-US" dirty="0"/>
              <a:t>.</a:t>
            </a:r>
          </a:p>
          <a:p>
            <a:r>
              <a:rPr lang="en-US" dirty="0"/>
              <a:t>The sequence counter SC is initially set to a number equal to the number of bits in the multiplier.</a:t>
            </a:r>
          </a:p>
          <a:p>
            <a:r>
              <a:rPr lang="en-US" dirty="0"/>
              <a:t>The counter is decremented by 1 after forming each partial product.</a:t>
            </a:r>
          </a:p>
          <a:p>
            <a:r>
              <a:rPr lang="en-US" dirty="0"/>
              <a:t>When the content of the counter reaches zero, the product is formed and the process stops.</a:t>
            </a:r>
            <a:endParaRPr lang="th-TH" dirty="0"/>
          </a:p>
        </p:txBody>
      </p:sp>
      <p:sp>
        <p:nvSpPr>
          <p:cNvPr id="4" name="Footer Placeholder 3"/>
          <p:cNvSpPr>
            <a:spLocks noGrp="1"/>
          </p:cNvSpPr>
          <p:nvPr>
            <p:ph type="ftr" sz="quarter" idx="11"/>
          </p:nvPr>
        </p:nvSpPr>
        <p:spPr/>
        <p:txBody>
          <a:bodyPr/>
          <a:lstStyle/>
          <a:p>
            <a:r>
              <a:rPr lang="en-US"/>
              <a:t>204231: Computer Organization and Architecture</a:t>
            </a:r>
            <a:endParaRPr lang="th-TH" dirty="0"/>
          </a:p>
        </p:txBody>
      </p:sp>
      <p:sp>
        <p:nvSpPr>
          <p:cNvPr id="5" name="Slide Number Placeholder 4"/>
          <p:cNvSpPr>
            <a:spLocks noGrp="1"/>
          </p:cNvSpPr>
          <p:nvPr>
            <p:ph type="sldNum" sz="quarter" idx="12"/>
          </p:nvPr>
        </p:nvSpPr>
        <p:spPr/>
        <p:txBody>
          <a:bodyPr/>
          <a:lstStyle/>
          <a:p>
            <a:fld id="{61DCBBE1-314B-45E7-A14D-E54A756E973C}" type="slidenum">
              <a:rPr lang="th-TH" smtClean="0"/>
              <a:pPr/>
              <a:t>9</a:t>
            </a:fld>
            <a:endParaRPr lang="th-TH" dirty="0"/>
          </a:p>
        </p:txBody>
      </p:sp>
    </p:spTree>
    <p:extLst>
      <p:ext uri="{BB962C8B-B14F-4D97-AF65-F5344CB8AC3E}">
        <p14:creationId xmlns:p14="http://schemas.microsoft.com/office/powerpoint/2010/main" val="766336972"/>
      </p:ext>
    </p:extLst>
  </p:cSld>
  <p:clrMapOvr>
    <a:masterClrMapping/>
  </p:clrMapOvr>
</p:sld>
</file>

<file path=ppt/theme/theme1.xml><?xml version="1.0" encoding="utf-8"?>
<a:theme xmlns:a="http://schemas.openxmlformats.org/drawingml/2006/main" name="ชุดรูปแบบของ Offic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สำนักงา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สำนักงา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6651</TotalTime>
  <Words>1095</Words>
  <Application>Microsoft Office PowerPoint</Application>
  <PresentationFormat>On-screen Show (4:3)</PresentationFormat>
  <Paragraphs>125</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ชุดรูปแบบของ Office</vt:lpstr>
      <vt:lpstr>Computer Architecture</vt:lpstr>
      <vt:lpstr>Outline</vt:lpstr>
      <vt:lpstr>Hardware for Signed-Magnitude Addition and Subtraction</vt:lpstr>
      <vt:lpstr>Hardware for Signed-Magnitude Addition and Subtraction</vt:lpstr>
      <vt:lpstr>Hardware for Signed-Magnitude Addition and Subtraction</vt:lpstr>
      <vt:lpstr>Hardware for Signed-Magnitude Addition and Subtraction</vt:lpstr>
      <vt:lpstr>Hardware Implementation</vt:lpstr>
      <vt:lpstr>Multiplication Algorithm</vt:lpstr>
      <vt:lpstr>Hardware for Multiply Operation</vt:lpstr>
      <vt:lpstr>Hardware for Multiply Operation</vt:lpstr>
      <vt:lpstr>Hardware for Multiply Operation</vt:lpstr>
      <vt:lpstr>Hardware for Multiply Operation</vt:lpstr>
      <vt:lpstr>Numerical Example for Binary Multiplier</vt:lpstr>
      <vt:lpstr>Main Memory</vt:lpstr>
      <vt:lpstr>Typical RAM chip</vt:lpstr>
      <vt:lpstr>Typical RAM chip</vt:lpstr>
      <vt:lpstr>Typical RAM chip</vt:lpstr>
      <vt:lpstr>Typical ROM chip</vt:lpstr>
      <vt:lpstr>Memory Address Map for Microprocessor</vt:lpstr>
      <vt:lpstr>Memory Address Map for Microprocessor</vt:lpstr>
      <vt:lpstr>Memory Address Map for Microprocessor</vt:lpstr>
      <vt:lpstr>Memory Address Map for Microprocessor</vt:lpstr>
      <vt:lpstr>Memory Address Map for Microprocessor</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Architecture</dc:title>
  <dc:subject>Part V</dc:subject>
  <dc:creator>Chumphol Bunkhumpornpat</dc:creator>
  <cp:lastModifiedBy>CHUMPHOL BUNKHUMPORNPAT</cp:lastModifiedBy>
  <cp:revision>599</cp:revision>
  <cp:lastPrinted>2013-09-11T10:21:39Z</cp:lastPrinted>
  <dcterms:created xsi:type="dcterms:W3CDTF">2012-04-29T10:21:48Z</dcterms:created>
  <dcterms:modified xsi:type="dcterms:W3CDTF">2019-04-22T11:03:39Z</dcterms:modified>
</cp:coreProperties>
</file>